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4"/>
  </p:notesMasterIdLst>
  <p:handoutMasterIdLst>
    <p:handoutMasterId r:id="rId25"/>
  </p:handoutMasterIdLst>
  <p:sldIdLst>
    <p:sldId id="288" r:id="rId5"/>
    <p:sldId id="292" r:id="rId6"/>
    <p:sldId id="293" r:id="rId7"/>
    <p:sldId id="303" r:id="rId8"/>
    <p:sldId id="294" r:id="rId9"/>
    <p:sldId id="298" r:id="rId10"/>
    <p:sldId id="306" r:id="rId11"/>
    <p:sldId id="297" r:id="rId12"/>
    <p:sldId id="307" r:id="rId13"/>
    <p:sldId id="295" r:id="rId14"/>
    <p:sldId id="304" r:id="rId15"/>
    <p:sldId id="305" r:id="rId16"/>
    <p:sldId id="301" r:id="rId17"/>
    <p:sldId id="299" r:id="rId18"/>
    <p:sldId id="302" r:id="rId19"/>
    <p:sldId id="300" r:id="rId20"/>
    <p:sldId id="296" r:id="rId21"/>
    <p:sldId id="279" r:id="rId22"/>
    <p:sldId id="278" r:id="rId23"/>
  </p:sldIdLst>
  <p:sldSz cx="9144000" cy="6858000" type="screen4x3"/>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4660"/>
  </p:normalViewPr>
  <p:slideViewPr>
    <p:cSldViewPr snapToGrid="0" showGuides="1">
      <p:cViewPr>
        <p:scale>
          <a:sx n="66" d="100"/>
          <a:sy n="66" d="100"/>
        </p:scale>
        <p:origin x="1776" y="942"/>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89806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299652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15798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4116734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2129436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18</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270394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4038023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88"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1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1/4/2018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1"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1/4/2018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08592" y="3685996"/>
            <a:ext cx="7002860" cy="1472184"/>
          </a:xfrm>
        </p:spPr>
        <p:txBody>
          <a:bodyPr/>
          <a:lstStyle/>
          <a:p>
            <a:r>
              <a:rPr lang="en-US" sz="3200" b="1" dirty="0"/>
              <a:t>Using R to Promote Data Interoperability in the </a:t>
            </a:r>
            <a:r>
              <a:rPr lang="en-US" sz="3200" b="1" dirty="0" smtClean="0"/>
              <a:t/>
            </a:r>
            <a:br>
              <a:rPr lang="en-US" sz="3200" b="1" dirty="0" smtClean="0"/>
            </a:br>
            <a:r>
              <a:rPr lang="en-US" sz="3200" b="1" dirty="0" smtClean="0"/>
              <a:t>Atmospheric </a:t>
            </a:r>
            <a:r>
              <a:rPr lang="en-US" sz="3200" b="1" dirty="0"/>
              <a:t>Science </a:t>
            </a:r>
            <a:r>
              <a:rPr lang="en-US" sz="3200" b="1" dirty="0" smtClean="0"/>
              <a:t/>
            </a:r>
            <a:br>
              <a:rPr lang="en-US" sz="3200" b="1" dirty="0" smtClean="0"/>
            </a:br>
            <a:r>
              <a:rPr lang="en-US" sz="3200" b="1" dirty="0" smtClean="0"/>
              <a:t>Community</a:t>
            </a:r>
            <a:endParaRPr lang="en-US" sz="3200" dirty="0"/>
          </a:p>
        </p:txBody>
      </p:sp>
      <p:sp>
        <p:nvSpPr>
          <p:cNvPr id="3" name="Rectangle 2"/>
          <p:cNvSpPr/>
          <p:nvPr/>
        </p:nvSpPr>
        <p:spPr>
          <a:xfrm>
            <a:off x="5419023" y="3685996"/>
            <a:ext cx="3599848" cy="1846659"/>
          </a:xfrm>
          <a:prstGeom prst="rect">
            <a:avLst/>
          </a:prstGeom>
        </p:spPr>
        <p:txBody>
          <a:bodyPr wrap="square">
            <a:spAutoFit/>
          </a:bodyPr>
          <a:lstStyle/>
          <a:p>
            <a:pPr algn="ctr"/>
            <a:r>
              <a:rPr lang="en-US" sz="2400" dirty="0">
                <a:solidFill>
                  <a:srgbClr val="FFFF00"/>
                </a:solidFill>
              </a:rPr>
              <a:t>Josh </a:t>
            </a:r>
            <a:r>
              <a:rPr lang="en-US" sz="2400" dirty="0" smtClean="0">
                <a:solidFill>
                  <a:srgbClr val="FFFF00"/>
                </a:solidFill>
              </a:rPr>
              <a:t>Roberti, Robert </a:t>
            </a:r>
            <a:r>
              <a:rPr lang="en-US" sz="2400" dirty="0">
                <a:solidFill>
                  <a:srgbClr val="FFFF00"/>
                </a:solidFill>
              </a:rPr>
              <a:t>Lee</a:t>
            </a:r>
            <a:endParaRPr lang="en-US" sz="2400" baseline="30000" dirty="0">
              <a:solidFill>
                <a:srgbClr val="FFFF00"/>
              </a:solidFill>
            </a:endParaRPr>
          </a:p>
          <a:p>
            <a:pPr algn="ctr"/>
            <a:r>
              <a:rPr lang="en-US" sz="2400" dirty="0">
                <a:solidFill>
                  <a:srgbClr val="FFFF00"/>
                </a:solidFill>
              </a:rPr>
              <a:t>Cody </a:t>
            </a:r>
            <a:r>
              <a:rPr lang="en-US" sz="2400" dirty="0" smtClean="0">
                <a:solidFill>
                  <a:srgbClr val="FFFF00"/>
                </a:solidFill>
              </a:rPr>
              <a:t>Flagg, Lee </a:t>
            </a:r>
            <a:r>
              <a:rPr lang="en-US" sz="2400" dirty="0">
                <a:solidFill>
                  <a:srgbClr val="FFFF00"/>
                </a:solidFill>
              </a:rPr>
              <a:t>Stanish</a:t>
            </a:r>
          </a:p>
          <a:p>
            <a:pPr algn="ctr"/>
            <a:endParaRPr lang="en-US" dirty="0">
              <a:solidFill>
                <a:srgbClr val="FFFF00"/>
              </a:solidFill>
            </a:endParaRPr>
          </a:p>
          <a:p>
            <a:pPr algn="ctr"/>
            <a:r>
              <a:rPr lang="en-US" sz="1600" dirty="0">
                <a:solidFill>
                  <a:srgbClr val="FFFF00"/>
                </a:solidFill>
              </a:rPr>
              <a:t>10 January 2017</a:t>
            </a:r>
          </a:p>
          <a:p>
            <a:pPr algn="ctr"/>
            <a:r>
              <a:rPr lang="en-US" sz="1600" dirty="0">
                <a:solidFill>
                  <a:srgbClr val="FFFF00"/>
                </a:solidFill>
              </a:rPr>
              <a:t>Austin, TX </a:t>
            </a:r>
          </a:p>
          <a:p>
            <a:pPr algn="ctr"/>
            <a:r>
              <a:rPr lang="en-US" sz="1600" dirty="0">
                <a:solidFill>
                  <a:srgbClr val="FFFF00"/>
                </a:solidFill>
              </a:rPr>
              <a:t>Annual AMS Conference</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5" name="Rectangle 4"/>
          <p:cNvSpPr/>
          <p:nvPr/>
        </p:nvSpPr>
        <p:spPr>
          <a:xfrm>
            <a:off x="122830" y="747078"/>
            <a:ext cx="9021170" cy="369332"/>
          </a:xfrm>
          <a:prstGeom prst="rect">
            <a:avLst/>
          </a:prstGeom>
        </p:spPr>
        <p:txBody>
          <a:bodyPr wrap="square">
            <a:spAutoFit/>
          </a:bodyPr>
          <a:lstStyle/>
          <a:p>
            <a:r>
              <a:rPr lang="en-US" dirty="0" smtClean="0">
                <a:solidFill>
                  <a:srgbClr val="444444"/>
                </a:solidFill>
                <a:latin typeface="Source Sans Pro"/>
              </a:rPr>
              <a:t>Government funded o</a:t>
            </a:r>
            <a:r>
              <a:rPr lang="en-US" dirty="0" smtClean="0">
                <a:solidFill>
                  <a:srgbClr val="444444"/>
                </a:solidFill>
                <a:latin typeface="Source Sans Pro"/>
              </a:rPr>
              <a:t>rganizations with different goals and missions…</a:t>
            </a:r>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Who collects the data?</a:t>
            </a:r>
            <a:endParaRPr lang="en-US" sz="3600" i="1" dirty="0"/>
          </a:p>
        </p:txBody>
      </p:sp>
      <p:sp>
        <p:nvSpPr>
          <p:cNvPr id="2" name="Rectangle 1"/>
          <p:cNvSpPr/>
          <p:nvPr/>
        </p:nvSpPr>
        <p:spPr>
          <a:xfrm>
            <a:off x="195737" y="1486793"/>
            <a:ext cx="3154680" cy="2400657"/>
          </a:xfrm>
          <a:prstGeom prst="rect">
            <a:avLst/>
          </a:prstGeom>
        </p:spPr>
        <p:txBody>
          <a:bodyPr wrap="square">
            <a:spAutoFit/>
          </a:bodyPr>
          <a:lstStyle/>
          <a:p>
            <a:r>
              <a:rPr lang="en-US" i="1" dirty="0">
                <a:solidFill>
                  <a:srgbClr val="000000"/>
                </a:solidFill>
                <a:latin typeface="Calibri" panose="020F0502020204030204" pitchFamily="34" charset="0"/>
              </a:rPr>
              <a:t>“To understand and predict changes in climate, weather, oceans, and coasts, to share that knowledge and information with others, and to conserve and manage coastal and marine ecosystems and resources.” </a:t>
            </a:r>
            <a:endParaRPr lang="en-US" i="1" dirty="0" smtClean="0">
              <a:solidFill>
                <a:srgbClr val="000000"/>
              </a:solidFill>
              <a:latin typeface="Calibri" panose="020F0502020204030204" pitchFamily="34" charset="0"/>
            </a:endParaRPr>
          </a:p>
          <a:p>
            <a:r>
              <a:rPr lang="en-US" sz="600" i="1" dirty="0" smtClean="0">
                <a:solidFill>
                  <a:srgbClr val="000000"/>
                </a:solidFill>
                <a:latin typeface="Calibri" panose="020F0502020204030204" pitchFamily="34" charset="0"/>
              </a:rPr>
              <a:t>[http</a:t>
            </a:r>
            <a:r>
              <a:rPr lang="en-US" sz="600" i="1" dirty="0">
                <a:solidFill>
                  <a:srgbClr val="000000"/>
                </a:solidFill>
                <a:latin typeface="Calibri" panose="020F0502020204030204" pitchFamily="34" charset="0"/>
              </a:rPr>
              <a:t>://</a:t>
            </a:r>
            <a:r>
              <a:rPr lang="en-US" sz="600" i="1" dirty="0" smtClean="0">
                <a:solidFill>
                  <a:srgbClr val="000000"/>
                </a:solidFill>
                <a:latin typeface="Calibri" panose="020F0502020204030204" pitchFamily="34" charset="0"/>
              </a:rPr>
              <a:t>www.noaa.gov/about-our-agency]</a:t>
            </a:r>
            <a:endParaRPr lang="en-US" sz="600" dirty="0"/>
          </a:p>
        </p:txBody>
      </p:sp>
      <p:sp>
        <p:nvSpPr>
          <p:cNvPr id="4" name="Rectangle 3"/>
          <p:cNvSpPr/>
          <p:nvPr/>
        </p:nvSpPr>
        <p:spPr>
          <a:xfrm>
            <a:off x="4310537" y="1214367"/>
            <a:ext cx="3541177" cy="1846659"/>
          </a:xfrm>
          <a:prstGeom prst="rect">
            <a:avLst/>
          </a:prstGeom>
        </p:spPr>
        <p:txBody>
          <a:bodyPr wrap="square">
            <a:spAutoFit/>
          </a:bodyPr>
          <a:lstStyle/>
          <a:p>
            <a:r>
              <a:rPr lang="en-US" i="1" dirty="0">
                <a:solidFill>
                  <a:srgbClr val="333333"/>
                </a:solidFill>
                <a:latin typeface="Calibri" panose="020F0502020204030204" pitchFamily="34" charset="0"/>
                <a:cs typeface="Calibri" panose="020F0502020204030204" pitchFamily="34" charset="0"/>
              </a:rPr>
              <a:t>"</a:t>
            </a:r>
            <a:r>
              <a:rPr lang="en-US" i="1" dirty="0" smtClean="0">
                <a:solidFill>
                  <a:srgbClr val="333333"/>
                </a:solidFill>
                <a:latin typeface="Calibri" panose="020F0502020204030204" pitchFamily="34" charset="0"/>
                <a:cs typeface="Calibri" panose="020F0502020204030204" pitchFamily="34" charset="0"/>
              </a:rPr>
              <a:t>provide </a:t>
            </a:r>
            <a:r>
              <a:rPr lang="en-US" i="1" dirty="0">
                <a:solidFill>
                  <a:srgbClr val="333333"/>
                </a:solidFill>
                <a:latin typeface="Calibri" panose="020F0502020204030204" pitchFamily="34" charset="0"/>
                <a:cs typeface="Calibri" panose="020F0502020204030204" pitchFamily="34" charset="0"/>
              </a:rPr>
              <a:t>leadership on food, agriculture, natural resources, rural development, nutrition, and related issues based on sound public policy, the best available science, and efficient management</a:t>
            </a:r>
            <a:r>
              <a:rPr lang="en-US" i="1" dirty="0" smtClean="0">
                <a:solidFill>
                  <a:srgbClr val="333333"/>
                </a:solidFill>
                <a:latin typeface="Calibri" panose="020F0502020204030204" pitchFamily="34" charset="0"/>
                <a:cs typeface="Calibri" panose="020F0502020204030204" pitchFamily="34" charset="0"/>
              </a:rPr>
              <a:t>.” </a:t>
            </a:r>
          </a:p>
          <a:p>
            <a:r>
              <a:rPr lang="en-US" sz="600" i="1" dirty="0" smtClean="0">
                <a:solidFill>
                  <a:srgbClr val="333333"/>
                </a:solidFill>
                <a:latin typeface="Lato"/>
              </a:rPr>
              <a:t>[https</a:t>
            </a:r>
            <a:r>
              <a:rPr lang="en-US" sz="600" i="1" dirty="0">
                <a:solidFill>
                  <a:srgbClr val="333333"/>
                </a:solidFill>
                <a:latin typeface="Lato"/>
              </a:rPr>
              <a:t>://</a:t>
            </a:r>
            <a:r>
              <a:rPr lang="en-US" sz="600" i="1" dirty="0" smtClean="0">
                <a:solidFill>
                  <a:srgbClr val="333333"/>
                </a:solidFill>
                <a:latin typeface="Lato"/>
              </a:rPr>
              <a:t>www.lwv.org/a1-united-states-department-agriculture]</a:t>
            </a:r>
            <a:endParaRPr lang="en-US" sz="800" i="1" dirty="0"/>
          </a:p>
        </p:txBody>
      </p:sp>
      <p:sp>
        <p:nvSpPr>
          <p:cNvPr id="10" name="Rectangle 9"/>
          <p:cNvSpPr/>
          <p:nvPr/>
        </p:nvSpPr>
        <p:spPr>
          <a:xfrm>
            <a:off x="5605272" y="3405243"/>
            <a:ext cx="3538728" cy="2400657"/>
          </a:xfrm>
          <a:prstGeom prst="rect">
            <a:avLst/>
          </a:prstGeom>
        </p:spPr>
        <p:txBody>
          <a:bodyPr wrap="square">
            <a:spAutoFit/>
          </a:bodyPr>
          <a:lstStyle/>
          <a:p>
            <a:r>
              <a:rPr lang="en-US" dirty="0">
                <a:solidFill>
                  <a:srgbClr val="444444"/>
                </a:solidFill>
                <a:latin typeface="Source Sans Pro"/>
              </a:rPr>
              <a:t> </a:t>
            </a:r>
            <a:r>
              <a:rPr lang="en-US" i="1" dirty="0">
                <a:solidFill>
                  <a:srgbClr val="333333"/>
                </a:solidFill>
                <a:latin typeface="Lato"/>
              </a:rPr>
              <a:t> </a:t>
            </a:r>
            <a:r>
              <a:rPr lang="en-US" i="1" dirty="0" smtClean="0">
                <a:solidFill>
                  <a:srgbClr val="333333"/>
                </a:solidFill>
                <a:latin typeface="Calibri" panose="020F0502020204030204" pitchFamily="34" charset="0"/>
                <a:cs typeface="Calibri" panose="020F0502020204030204" pitchFamily="34" charset="0"/>
              </a:rPr>
              <a:t>“e</a:t>
            </a:r>
            <a:r>
              <a:rPr lang="en-US" i="1" dirty="0" smtClean="0">
                <a:solidFill>
                  <a:srgbClr val="444444"/>
                </a:solidFill>
                <a:latin typeface="Calibri" panose="020F0502020204030204" pitchFamily="34" charset="0"/>
                <a:cs typeface="Calibri" panose="020F0502020204030204" pitchFamily="34" charset="0"/>
              </a:rPr>
              <a:t>nable </a:t>
            </a:r>
            <a:r>
              <a:rPr lang="en-US" i="1" dirty="0">
                <a:solidFill>
                  <a:srgbClr val="444444"/>
                </a:solidFill>
                <a:latin typeface="Calibri" panose="020F0502020204030204" pitchFamily="34" charset="0"/>
                <a:cs typeface="Calibri" panose="020F0502020204030204" pitchFamily="34" charset="0"/>
              </a:rPr>
              <a:t>understanding and forecasting </a:t>
            </a:r>
            <a:r>
              <a:rPr lang="en-US" i="1" dirty="0" smtClean="0">
                <a:solidFill>
                  <a:srgbClr val="444444"/>
                </a:solidFill>
                <a:latin typeface="Calibri" panose="020F0502020204030204" pitchFamily="34" charset="0"/>
                <a:cs typeface="Calibri" panose="020F0502020204030204" pitchFamily="34" charset="0"/>
              </a:rPr>
              <a:t>of the </a:t>
            </a:r>
            <a:r>
              <a:rPr lang="en-US" i="1" dirty="0">
                <a:solidFill>
                  <a:srgbClr val="444444"/>
                </a:solidFill>
                <a:latin typeface="Calibri" panose="020F0502020204030204" pitchFamily="34" charset="0"/>
                <a:cs typeface="Calibri" panose="020F0502020204030204" pitchFamily="34" charset="0"/>
              </a:rPr>
              <a:t>impacts of climate change, land use change and invasive species on continental-scale ecology – by providing infrastructure and consistent methodologies to support research and education in these areas</a:t>
            </a:r>
            <a:r>
              <a:rPr lang="en-US" i="1" dirty="0" smtClean="0">
                <a:solidFill>
                  <a:srgbClr val="444444"/>
                </a:solidFill>
                <a:latin typeface="Calibri" panose="020F0502020204030204" pitchFamily="34" charset="0"/>
                <a:cs typeface="Calibri" panose="020F0502020204030204" pitchFamily="34" charset="0"/>
              </a:rPr>
              <a:t>.”</a:t>
            </a:r>
          </a:p>
          <a:p>
            <a:r>
              <a:rPr lang="en-US" sz="600" i="1" dirty="0">
                <a:solidFill>
                  <a:srgbClr val="444444"/>
                </a:solidFill>
                <a:latin typeface="Calibri" panose="020F0502020204030204" pitchFamily="34" charset="0"/>
                <a:cs typeface="Calibri" panose="020F0502020204030204" pitchFamily="34" charset="0"/>
              </a:rPr>
              <a:t>[http://</a:t>
            </a:r>
            <a:r>
              <a:rPr lang="en-US" sz="600" i="1" dirty="0" smtClean="0">
                <a:solidFill>
                  <a:srgbClr val="444444"/>
                </a:solidFill>
                <a:latin typeface="Calibri" panose="020F0502020204030204" pitchFamily="34" charset="0"/>
                <a:cs typeface="Calibri" panose="020F0502020204030204" pitchFamily="34" charset="0"/>
              </a:rPr>
              <a:t>www.neonscience.org/observatory/about]</a:t>
            </a:r>
            <a:endParaRPr lang="en-US" i="1" dirty="0">
              <a:latin typeface="Calibri" panose="020F0502020204030204" pitchFamily="34" charset="0"/>
              <a:cs typeface="Calibri" panose="020F0502020204030204" pitchFamily="34" charset="0"/>
            </a:endParaRPr>
          </a:p>
        </p:txBody>
      </p:sp>
      <p:sp>
        <p:nvSpPr>
          <p:cNvPr id="11" name="Rectangle 10"/>
          <p:cNvSpPr/>
          <p:nvPr/>
        </p:nvSpPr>
        <p:spPr>
          <a:xfrm>
            <a:off x="941832" y="4051574"/>
            <a:ext cx="4105656" cy="1862048"/>
          </a:xfrm>
          <a:prstGeom prst="rect">
            <a:avLst/>
          </a:prstGeom>
        </p:spPr>
        <p:txBody>
          <a:bodyPr wrap="square">
            <a:spAutoFit/>
          </a:bodyPr>
          <a:lstStyle/>
          <a:p>
            <a:r>
              <a:rPr lang="en-US" dirty="0" smtClean="0">
                <a:solidFill>
                  <a:srgbClr val="000000"/>
                </a:solidFill>
                <a:latin typeface="Calibri" panose="020F0502020204030204" pitchFamily="34" charset="0"/>
                <a:cs typeface="Calibri" panose="020F0502020204030204" pitchFamily="34" charset="0"/>
              </a:rPr>
              <a:t>“provide </a:t>
            </a:r>
            <a:r>
              <a:rPr lang="en-US" dirty="0">
                <a:solidFill>
                  <a:srgbClr val="000000"/>
                </a:solidFill>
                <a:latin typeface="Calibri" panose="020F0502020204030204" pitchFamily="34" charset="0"/>
                <a:cs typeface="Calibri" panose="020F0502020204030204" pitchFamily="34" charset="0"/>
              </a:rPr>
              <a:t>the scientific community, policy makers, and society with the knowledge and predictive understanding necessary to conserve, protect, and manage the nation's ecosystems, their biodiversity, and the services they provide</a:t>
            </a:r>
            <a:r>
              <a:rPr lang="en-US" dirty="0" smtClean="0">
                <a:solidFill>
                  <a:srgbClr val="000000"/>
                </a:solidFill>
                <a:latin typeface="Calibri" panose="020F0502020204030204" pitchFamily="34" charset="0"/>
                <a:cs typeface="Calibri" panose="020F0502020204030204" pitchFamily="34" charset="0"/>
              </a:rPr>
              <a:t>.”</a:t>
            </a:r>
          </a:p>
          <a:p>
            <a:r>
              <a:rPr lang="en-US" sz="600" dirty="0">
                <a:solidFill>
                  <a:srgbClr val="000000"/>
                </a:solidFill>
                <a:latin typeface="Calibri" panose="020F0502020204030204" pitchFamily="34" charset="0"/>
                <a:cs typeface="Calibri" panose="020F0502020204030204" pitchFamily="34" charset="0"/>
              </a:rPr>
              <a:t>[https://</a:t>
            </a:r>
            <a:r>
              <a:rPr lang="en-US" sz="600" dirty="0" smtClean="0">
                <a:solidFill>
                  <a:srgbClr val="000000"/>
                </a:solidFill>
                <a:latin typeface="Calibri" panose="020F0502020204030204" pitchFamily="34" charset="0"/>
                <a:cs typeface="Calibri" panose="020F0502020204030204" pitchFamily="34" charset="0"/>
              </a:rPr>
              <a:t>lternet.edu/node/20]</a:t>
            </a:r>
            <a:endParaRPr lang="en-US" sz="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2391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Collecting Environmental Data</a:t>
            </a:r>
            <a:endParaRPr lang="en-US" sz="3600" i="1" dirty="0"/>
          </a:p>
        </p:txBody>
      </p:sp>
      <p:pic>
        <p:nvPicPr>
          <p:cNvPr id="8" name="Picture 7"/>
          <p:cNvPicPr>
            <a:picLocks noChangeAspect="1"/>
          </p:cNvPicPr>
          <p:nvPr/>
        </p:nvPicPr>
        <p:blipFill>
          <a:blip r:embed="rId3"/>
          <a:stretch>
            <a:fillRect/>
          </a:stretch>
        </p:blipFill>
        <p:spPr>
          <a:xfrm>
            <a:off x="5886286" y="980214"/>
            <a:ext cx="1185879" cy="1187383"/>
          </a:xfrm>
          <a:prstGeom prst="rect">
            <a:avLst/>
          </a:prstGeom>
        </p:spPr>
      </p:pic>
      <p:pic>
        <p:nvPicPr>
          <p:cNvPr id="9" name="Picture 8"/>
          <p:cNvPicPr>
            <a:picLocks noChangeAspect="1"/>
          </p:cNvPicPr>
          <p:nvPr/>
        </p:nvPicPr>
        <p:blipFill>
          <a:blip r:embed="rId4"/>
          <a:stretch>
            <a:fillRect/>
          </a:stretch>
        </p:blipFill>
        <p:spPr>
          <a:xfrm>
            <a:off x="7072165" y="1348417"/>
            <a:ext cx="1252969" cy="487064"/>
          </a:xfrm>
          <a:prstGeom prst="rect">
            <a:avLst/>
          </a:prstGeom>
        </p:spPr>
      </p:pic>
      <p:pic>
        <p:nvPicPr>
          <p:cNvPr id="10" name="Picture 9"/>
          <p:cNvPicPr>
            <a:picLocks noChangeAspect="1"/>
          </p:cNvPicPr>
          <p:nvPr/>
        </p:nvPicPr>
        <p:blipFill>
          <a:blip r:embed="rId5"/>
          <a:stretch>
            <a:fillRect/>
          </a:stretch>
        </p:blipFill>
        <p:spPr>
          <a:xfrm>
            <a:off x="295940" y="825905"/>
            <a:ext cx="4023805" cy="5042317"/>
          </a:xfrm>
          <a:prstGeom prst="rect">
            <a:avLst/>
          </a:prstGeom>
        </p:spPr>
      </p:pic>
      <p:sp>
        <p:nvSpPr>
          <p:cNvPr id="11" name="Right Arrow 10"/>
          <p:cNvSpPr/>
          <p:nvPr/>
        </p:nvSpPr>
        <p:spPr bwMode="auto">
          <a:xfrm rot="19937784">
            <a:off x="4318955" y="2113500"/>
            <a:ext cx="1412160" cy="38443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6"/>
          <a:stretch>
            <a:fillRect/>
          </a:stretch>
        </p:blipFill>
        <p:spPr>
          <a:xfrm>
            <a:off x="5886286" y="2203684"/>
            <a:ext cx="2533747" cy="3529336"/>
          </a:xfrm>
          <a:prstGeom prst="rect">
            <a:avLst/>
          </a:prstGeom>
        </p:spPr>
      </p:pic>
    </p:spTree>
    <p:extLst>
      <p:ext uri="{BB962C8B-B14F-4D97-AF65-F5344CB8AC3E}">
        <p14:creationId xmlns:p14="http://schemas.microsoft.com/office/powerpoint/2010/main" val="2504159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Collecting Environmental Data</a:t>
            </a:r>
            <a:endParaRPr lang="en-US" sz="3600" i="1" dirty="0"/>
          </a:p>
        </p:txBody>
      </p:sp>
      <p:pic>
        <p:nvPicPr>
          <p:cNvPr id="8" name="Picture 7"/>
          <p:cNvPicPr>
            <a:picLocks noChangeAspect="1"/>
          </p:cNvPicPr>
          <p:nvPr/>
        </p:nvPicPr>
        <p:blipFill>
          <a:blip r:embed="rId3"/>
          <a:stretch>
            <a:fillRect/>
          </a:stretch>
        </p:blipFill>
        <p:spPr>
          <a:xfrm>
            <a:off x="5886286" y="980214"/>
            <a:ext cx="1185879" cy="1187383"/>
          </a:xfrm>
          <a:prstGeom prst="rect">
            <a:avLst/>
          </a:prstGeom>
        </p:spPr>
      </p:pic>
      <p:pic>
        <p:nvPicPr>
          <p:cNvPr id="9" name="Picture 8"/>
          <p:cNvPicPr>
            <a:picLocks noChangeAspect="1"/>
          </p:cNvPicPr>
          <p:nvPr/>
        </p:nvPicPr>
        <p:blipFill>
          <a:blip r:embed="rId4"/>
          <a:stretch>
            <a:fillRect/>
          </a:stretch>
        </p:blipFill>
        <p:spPr>
          <a:xfrm>
            <a:off x="7072165" y="1348417"/>
            <a:ext cx="1252969" cy="487064"/>
          </a:xfrm>
          <a:prstGeom prst="rect">
            <a:avLst/>
          </a:prstGeom>
        </p:spPr>
      </p:pic>
      <p:pic>
        <p:nvPicPr>
          <p:cNvPr id="10" name="Picture 9"/>
          <p:cNvPicPr>
            <a:picLocks noChangeAspect="1"/>
          </p:cNvPicPr>
          <p:nvPr/>
        </p:nvPicPr>
        <p:blipFill>
          <a:blip r:embed="rId5"/>
          <a:stretch>
            <a:fillRect/>
          </a:stretch>
        </p:blipFill>
        <p:spPr>
          <a:xfrm>
            <a:off x="295940" y="825905"/>
            <a:ext cx="4023805" cy="5042317"/>
          </a:xfrm>
          <a:prstGeom prst="rect">
            <a:avLst/>
          </a:prstGeom>
        </p:spPr>
      </p:pic>
      <p:sp>
        <p:nvSpPr>
          <p:cNvPr id="11" name="Right Arrow 10"/>
          <p:cNvSpPr/>
          <p:nvPr/>
        </p:nvSpPr>
        <p:spPr bwMode="auto">
          <a:xfrm rot="19937784">
            <a:off x="4318955" y="2113500"/>
            <a:ext cx="1412160" cy="38443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6"/>
          <a:stretch>
            <a:fillRect/>
          </a:stretch>
        </p:blipFill>
        <p:spPr>
          <a:xfrm>
            <a:off x="5886286" y="2203684"/>
            <a:ext cx="2533747" cy="3529336"/>
          </a:xfrm>
          <a:prstGeom prst="rect">
            <a:avLst/>
          </a:prstGeom>
        </p:spPr>
      </p:pic>
    </p:spTree>
    <p:extLst>
      <p:ext uri="{BB962C8B-B14F-4D97-AF65-F5344CB8AC3E}">
        <p14:creationId xmlns:p14="http://schemas.microsoft.com/office/powerpoint/2010/main" val="999156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5" name="Rectangle 4"/>
          <p:cNvSpPr/>
          <p:nvPr/>
        </p:nvSpPr>
        <p:spPr>
          <a:xfrm>
            <a:off x="122830" y="747078"/>
            <a:ext cx="9021170" cy="3139321"/>
          </a:xfrm>
          <a:prstGeom prst="rect">
            <a:avLst/>
          </a:prstGeom>
        </p:spPr>
        <p:txBody>
          <a:bodyPr wrap="square">
            <a:spAutoFit/>
          </a:bodyPr>
          <a:lstStyle/>
          <a:p>
            <a:r>
              <a:rPr lang="en-US" dirty="0" smtClean="0">
                <a:solidFill>
                  <a:srgbClr val="444444"/>
                </a:solidFill>
                <a:latin typeface="Source Sans Pro"/>
              </a:rPr>
              <a:t>Multiple data repositories managed by different organizations results in discrepancies in:</a:t>
            </a:r>
          </a:p>
          <a:p>
            <a:pPr marL="285750" indent="-285750">
              <a:buFont typeface="Arial" panose="020B0604020202020204" pitchFamily="34" charset="0"/>
              <a:buChar char="•"/>
            </a:pPr>
            <a:r>
              <a:rPr lang="en-US" dirty="0" smtClean="0">
                <a:solidFill>
                  <a:srgbClr val="444444"/>
                </a:solidFill>
                <a:latin typeface="Source Sans Pro"/>
              </a:rPr>
              <a:t>Nomenclature</a:t>
            </a: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Storing Environmental Data</a:t>
            </a:r>
            <a:endParaRPr lang="en-US" sz="3600" i="1" dirty="0"/>
          </a:p>
        </p:txBody>
      </p:sp>
      <p:pic>
        <p:nvPicPr>
          <p:cNvPr id="2" name="Picture 1"/>
          <p:cNvPicPr>
            <a:picLocks noChangeAspect="1"/>
          </p:cNvPicPr>
          <p:nvPr/>
        </p:nvPicPr>
        <p:blipFill>
          <a:blip r:embed="rId3"/>
          <a:stretch>
            <a:fillRect/>
          </a:stretch>
        </p:blipFill>
        <p:spPr>
          <a:xfrm>
            <a:off x="295940" y="1653812"/>
            <a:ext cx="4457700" cy="2000250"/>
          </a:xfrm>
          <a:prstGeom prst="rect">
            <a:avLst/>
          </a:prstGeom>
        </p:spPr>
      </p:pic>
    </p:spTree>
    <p:extLst>
      <p:ext uri="{BB962C8B-B14F-4D97-AF65-F5344CB8AC3E}">
        <p14:creationId xmlns:p14="http://schemas.microsoft.com/office/powerpoint/2010/main" val="71676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Cases</a:t>
            </a:r>
            <a:endParaRPr lang="en-US" sz="3600" i="1"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Vietnam War loop</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64" y="882396"/>
            <a:ext cx="6272784" cy="4704588"/>
          </a:xfrm>
          <a:prstGeom prst="rect">
            <a:avLst/>
          </a:prstGeom>
        </p:spPr>
      </p:pic>
    </p:spTree>
    <p:extLst>
      <p:ext uri="{BB962C8B-B14F-4D97-AF65-F5344CB8AC3E}">
        <p14:creationId xmlns:p14="http://schemas.microsoft.com/office/powerpoint/2010/main" val="2703469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GUI</a:t>
            </a:r>
            <a:endParaRPr lang="en-US" sz="3600" i="1" dirty="0"/>
          </a:p>
        </p:txBody>
      </p:sp>
    </p:spTree>
    <p:extLst>
      <p:ext uri="{BB962C8B-B14F-4D97-AF65-F5344CB8AC3E}">
        <p14:creationId xmlns:p14="http://schemas.microsoft.com/office/powerpoint/2010/main" val="188060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Future Goals</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
        <p:nvSpPr>
          <p:cNvPr id="5" name="Rectangle 4"/>
          <p:cNvSpPr/>
          <p:nvPr/>
        </p:nvSpPr>
        <p:spPr>
          <a:xfrm>
            <a:off x="295940" y="747078"/>
            <a:ext cx="8848060" cy="4247317"/>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New functions to filter 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data</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LTAR</a:t>
            </a:r>
          </a:p>
          <a:p>
            <a:pPr marL="742950" lvl="1" indent="-285750">
              <a:buFont typeface="Arial" panose="020B0604020202020204" pitchFamily="34" charset="0"/>
              <a:buChar char="•"/>
            </a:pPr>
            <a:r>
              <a:rPr lang="en-US" i="1" dirty="0" smtClean="0">
                <a:solidFill>
                  <a:srgbClr val="444444"/>
                </a:solidFill>
                <a:latin typeface="Source Sans Pro"/>
              </a:rPr>
              <a:t>ARM</a:t>
            </a: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smtClean="0">
                <a:solidFill>
                  <a:srgbClr val="444444"/>
                </a:solidFill>
                <a:latin typeface="Source Sans Pro"/>
              </a:rPr>
              <a:t>[list other networks]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850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and prediction of the effects of human activities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67494" y="661784"/>
            <a:ext cx="8465288"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a:t>
            </a:r>
            <a:r>
              <a:rPr lang="en-US" dirty="0" smtClean="0">
                <a:latin typeface="Times New Roman" panose="02020603050405020304" pitchFamily="18" charset="0"/>
                <a:ea typeface="Times New Roman" panose="02020603050405020304" pitchFamily="18" charset="0"/>
              </a:rPr>
              <a:t>(&gt; 95</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availability)</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a:t>
            </a:r>
            <a:r>
              <a:rPr lang="en-US" dirty="0" smtClean="0">
                <a:latin typeface="Times New Roman" panose="02020603050405020304" pitchFamily="18" charset="0"/>
                <a:ea typeface="Times New Roman" panose="02020603050405020304" pitchFamily="18" charset="0"/>
              </a:rPr>
              <a:t>(&gt; 90</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the </a:t>
            </a:r>
            <a:r>
              <a:rPr lang="en-US" dirty="0" smtClean="0">
                <a:latin typeface="Times New Roman" panose="02020603050405020304" pitchFamily="18" charset="0"/>
                <a:ea typeface="Times New Roman" panose="02020603050405020304" pitchFamily="18" charset="0"/>
              </a:rPr>
              <a:t>health </a:t>
            </a:r>
            <a:r>
              <a:rPr lang="en-US" dirty="0">
                <a:latin typeface="Times New Roman" panose="02020603050405020304" pitchFamily="18" charset="0"/>
                <a:ea typeface="Times New Roman" panose="02020603050405020304" pitchFamily="18" charset="0"/>
              </a:rPr>
              <a:t>of data </a:t>
            </a:r>
            <a:r>
              <a:rPr lang="en-US" dirty="0" smtClean="0">
                <a:latin typeface="Times New Roman" panose="02020603050405020304" pitchFamily="18" charset="0"/>
                <a:ea typeface="Times New Roman" panose="02020603050405020304" pitchFamily="18" charset="0"/>
              </a:rPr>
              <a:t>loggers</a:t>
            </a:r>
          </a:p>
          <a:p>
            <a:pPr marL="342900" indent="-342900">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of data at different measurement heights</a:t>
            </a:r>
            <a:endParaRPr lang="en-US" dirty="0">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3"/>
          <a:stretch>
            <a:fillRect/>
          </a:stretch>
        </p:blipFill>
        <p:spPr>
          <a:xfrm>
            <a:off x="598034" y="2682005"/>
            <a:ext cx="4796926" cy="2887438"/>
          </a:xfrm>
          <a:prstGeom prst="rect">
            <a:avLst/>
          </a:prstGeom>
        </p:spPr>
      </p:pic>
      <p:sp>
        <p:nvSpPr>
          <p:cNvPr id="18" name="TextBox 17"/>
          <p:cNvSpPr txBox="1"/>
          <p:nvPr/>
        </p:nvSpPr>
        <p:spPr>
          <a:xfrm>
            <a:off x="2757489" y="5581422"/>
            <a:ext cx="478016" cy="253916"/>
          </a:xfrm>
          <a:prstGeom prst="rect">
            <a:avLst/>
          </a:prstGeom>
          <a:noFill/>
        </p:spPr>
        <p:txBody>
          <a:bodyPr wrap="square" rtlCol="0">
            <a:spAutoFit/>
          </a:bodyPr>
          <a:lstStyle/>
          <a:p>
            <a:r>
              <a:rPr lang="en-US" sz="1050" b="1" dirty="0" smtClean="0"/>
              <a:t>Date</a:t>
            </a:r>
            <a:endParaRPr lang="en-US" sz="1050" b="1" dirty="0"/>
          </a:p>
        </p:txBody>
      </p:sp>
      <p:sp>
        <p:nvSpPr>
          <p:cNvPr id="19" name="TextBox 18"/>
          <p:cNvSpPr txBox="1"/>
          <p:nvPr/>
        </p:nvSpPr>
        <p:spPr>
          <a:xfrm>
            <a:off x="267494" y="3871808"/>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
        <p:nvSpPr>
          <p:cNvPr id="7" name="TextBox 6"/>
          <p:cNvSpPr txBox="1"/>
          <p:nvPr/>
        </p:nvSpPr>
        <p:spPr>
          <a:xfrm>
            <a:off x="5282654" y="3785006"/>
            <a:ext cx="497252" cy="261610"/>
          </a:xfrm>
          <a:prstGeom prst="rect">
            <a:avLst/>
          </a:prstGeom>
          <a:noFill/>
        </p:spPr>
        <p:txBody>
          <a:bodyPr wrap="none" rtlCol="0">
            <a:spAutoFit/>
          </a:bodyPr>
          <a:lstStyle/>
          <a:p>
            <a:r>
              <a:rPr lang="en-US" sz="1050" dirty="0" smtClean="0"/>
              <a:t>ML 1</a:t>
            </a:r>
            <a:endParaRPr lang="en-US" sz="1050" dirty="0"/>
          </a:p>
        </p:txBody>
      </p:sp>
      <p:sp>
        <p:nvSpPr>
          <p:cNvPr id="21" name="TextBox 20"/>
          <p:cNvSpPr txBox="1"/>
          <p:nvPr/>
        </p:nvSpPr>
        <p:spPr>
          <a:xfrm>
            <a:off x="5282654" y="3925787"/>
            <a:ext cx="497252" cy="261610"/>
          </a:xfrm>
          <a:prstGeom prst="rect">
            <a:avLst/>
          </a:prstGeom>
          <a:noFill/>
        </p:spPr>
        <p:txBody>
          <a:bodyPr wrap="none" rtlCol="0">
            <a:spAutoFit/>
          </a:bodyPr>
          <a:lstStyle/>
          <a:p>
            <a:r>
              <a:rPr lang="en-US" sz="1050" dirty="0" smtClean="0"/>
              <a:t>ML 2</a:t>
            </a:r>
            <a:endParaRPr lang="en-US" sz="1050" dirty="0"/>
          </a:p>
        </p:txBody>
      </p:sp>
      <p:sp>
        <p:nvSpPr>
          <p:cNvPr id="22" name="TextBox 21"/>
          <p:cNvSpPr txBox="1"/>
          <p:nvPr/>
        </p:nvSpPr>
        <p:spPr>
          <a:xfrm>
            <a:off x="5282654" y="4084284"/>
            <a:ext cx="497252" cy="261610"/>
          </a:xfrm>
          <a:prstGeom prst="rect">
            <a:avLst/>
          </a:prstGeom>
          <a:noFill/>
        </p:spPr>
        <p:txBody>
          <a:bodyPr wrap="none" rtlCol="0">
            <a:spAutoFit/>
          </a:bodyPr>
          <a:lstStyle/>
          <a:p>
            <a:r>
              <a:rPr lang="en-US" sz="1050" dirty="0" smtClean="0"/>
              <a:t>ML 3</a:t>
            </a:r>
            <a:endParaRPr lang="en-US" sz="1050" dirty="0"/>
          </a:p>
        </p:txBody>
      </p:sp>
      <p:sp>
        <p:nvSpPr>
          <p:cNvPr id="24" name="TextBox 23"/>
          <p:cNvSpPr txBox="1"/>
          <p:nvPr/>
        </p:nvSpPr>
        <p:spPr>
          <a:xfrm>
            <a:off x="5282654" y="4242780"/>
            <a:ext cx="497252" cy="261610"/>
          </a:xfrm>
          <a:prstGeom prst="rect">
            <a:avLst/>
          </a:prstGeom>
          <a:noFill/>
        </p:spPr>
        <p:txBody>
          <a:bodyPr wrap="none" rtlCol="0">
            <a:spAutoFit/>
          </a:bodyPr>
          <a:lstStyle/>
          <a:p>
            <a:r>
              <a:rPr lang="en-US" sz="1050" dirty="0" smtClean="0"/>
              <a:t>ML 4</a:t>
            </a:r>
            <a:endParaRPr lang="en-US" sz="1050" dirty="0"/>
          </a:p>
        </p:txBody>
      </p:sp>
      <p:sp>
        <p:nvSpPr>
          <p:cNvPr id="28" name="TextBox 27"/>
          <p:cNvSpPr txBox="1"/>
          <p:nvPr/>
        </p:nvSpPr>
        <p:spPr>
          <a:xfrm>
            <a:off x="598034" y="2488862"/>
            <a:ext cx="994183" cy="253916"/>
          </a:xfrm>
          <a:prstGeom prst="rect">
            <a:avLst/>
          </a:prstGeom>
          <a:noFill/>
        </p:spPr>
        <p:txBody>
          <a:bodyPr wrap="none" rtlCol="0">
            <a:spAutoFit/>
          </a:bodyPr>
          <a:lstStyle/>
          <a:p>
            <a:r>
              <a:rPr lang="en-US" sz="1050" dirty="0" smtClean="0"/>
              <a:t>NEON-CPER</a:t>
            </a:r>
            <a:endParaRPr lang="en-US" sz="1050" dirty="0"/>
          </a:p>
        </p:txBody>
      </p:sp>
      <p:pic>
        <p:nvPicPr>
          <p:cNvPr id="8" name="Picture 7"/>
          <p:cNvPicPr>
            <a:picLocks noChangeAspect="1"/>
          </p:cNvPicPr>
          <p:nvPr/>
        </p:nvPicPr>
        <p:blipFill>
          <a:blip r:embed="rId4"/>
          <a:stretch>
            <a:fillRect/>
          </a:stretch>
        </p:blipFill>
        <p:spPr>
          <a:xfrm>
            <a:off x="5779907" y="2139112"/>
            <a:ext cx="3110054" cy="3563494"/>
          </a:xfrm>
          <a:prstGeom prst="rect">
            <a:avLst/>
          </a:prstGeom>
        </p:spPr>
      </p:pic>
    </p:spTree>
    <p:extLst>
      <p:ext uri="{BB962C8B-B14F-4D97-AF65-F5344CB8AC3E}">
        <p14:creationId xmlns:p14="http://schemas.microsoft.com/office/powerpoint/2010/main" val="220068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95889" y="1247358"/>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a:t>
            </a:r>
            <a:r>
              <a:rPr lang="en-US" dirty="0" smtClean="0">
                <a:latin typeface="Times New Roman" panose="02020603050405020304" pitchFamily="18" charset="0"/>
                <a:ea typeface="Times New Roman" panose="02020603050405020304" pitchFamily="18" charset="0"/>
              </a:rPr>
              <a:t>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6" name="Straight Arrow Connector 45"/>
          <p:cNvCxnSpPr/>
          <p:nvPr/>
        </p:nvCxnSpPr>
        <p:spPr>
          <a:xfrm flipH="1">
            <a:off x="666307" y="1184931"/>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74149" y="1196518"/>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254859" y="3618766"/>
            <a:ext cx="3226378" cy="2160010"/>
          </a:xfrm>
          <a:prstGeom prst="rect">
            <a:avLst/>
          </a:prstGeom>
        </p:spPr>
      </p:pic>
      <p:sp>
        <p:nvSpPr>
          <p:cNvPr id="9" name="TextBox 8"/>
          <p:cNvSpPr txBox="1"/>
          <p:nvPr/>
        </p:nvSpPr>
        <p:spPr>
          <a:xfrm rot="16200000">
            <a:off x="4708716" y="4467750"/>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449359" y="5731146"/>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619847" y="3618766"/>
            <a:ext cx="3419503" cy="2186602"/>
          </a:xfrm>
          <a:prstGeom prst="rect">
            <a:avLst/>
          </a:prstGeom>
        </p:spPr>
      </p:pic>
      <p:sp>
        <p:nvSpPr>
          <p:cNvPr id="28" name="TextBox 27"/>
          <p:cNvSpPr txBox="1"/>
          <p:nvPr/>
        </p:nvSpPr>
        <p:spPr>
          <a:xfrm>
            <a:off x="1832506" y="5752857"/>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941586" y="4370408"/>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941586" y="4638937"/>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371335" y="4471596"/>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291012" cy="984885"/>
          </a:xfrm>
          <a:prstGeom prst="rect">
            <a:avLst/>
          </a:prstGeom>
        </p:spPr>
        <p:txBody>
          <a:bodyPr wrap="square">
            <a:spAutoFit/>
          </a:bodyPr>
          <a:lstStyle/>
          <a:p>
            <a:r>
              <a:rPr lang="en-US" sz="2000" dirty="0" smtClean="0"/>
              <a:t>I need </a:t>
            </a:r>
            <a:r>
              <a:rPr lang="en-US" sz="2000" u="sng" dirty="0" smtClean="0"/>
              <a:t> </a:t>
            </a:r>
            <a:r>
              <a:rPr lang="en-US" sz="2000" i="1" u="sng" dirty="0" smtClean="0"/>
              <a:t>[environmental phenomena] </a:t>
            </a:r>
            <a:r>
              <a:rPr lang="en-US" sz="2000" i="1" dirty="0" smtClean="0"/>
              <a:t> </a:t>
            </a:r>
            <a:r>
              <a:rPr lang="en-US" sz="2000" dirty="0" smtClean="0"/>
              <a:t>data from </a:t>
            </a:r>
            <a:r>
              <a:rPr lang="en-US" sz="2000" i="1" u="sng" dirty="0" smtClean="0"/>
              <a:t>[spatial region of interest]</a:t>
            </a:r>
            <a:r>
              <a:rPr lang="en-US" sz="2000" dirty="0" smtClean="0"/>
              <a:t> </a:t>
            </a:r>
          </a:p>
          <a:p>
            <a:r>
              <a:rPr lang="en-US" sz="2000" dirty="0" smtClean="0"/>
              <a:t>observed between </a:t>
            </a:r>
            <a:r>
              <a:rPr lang="en-US" sz="2000" i="1" u="sng" dirty="0" smtClean="0"/>
              <a:t>[start date] </a:t>
            </a:r>
            <a:r>
              <a:rPr lang="en-US" sz="2000" dirty="0" smtClean="0"/>
              <a:t>to </a:t>
            </a:r>
            <a:r>
              <a:rPr lang="en-US" sz="2000" i="1" u="sng" dirty="0" smtClean="0"/>
              <a:t>[end date]</a:t>
            </a:r>
            <a:r>
              <a:rPr lang="en-US" sz="2000" dirty="0" smtClean="0"/>
              <a:t>.</a:t>
            </a:r>
            <a:r>
              <a:rPr lang="en-US" sz="2000" i="1" u="sng" dirty="0" smtClean="0"/>
              <a:t> </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585323"/>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Variables </a:t>
            </a:r>
            <a:r>
              <a:rPr lang="en-US" dirty="0">
                <a:solidFill>
                  <a:srgbClr val="000000"/>
                </a:solidFill>
                <a:latin typeface="Calibri" panose="020F0502020204030204" pitchFamily="34" charset="0"/>
              </a:rPr>
              <a:t>measured (e.g., air temp, precipitation, etc</a:t>
            </a:r>
            <a:r>
              <a:rPr lang="en-US" dirty="0" smtClean="0">
                <a:solidFill>
                  <a:srgbClr val="000000"/>
                </a:solidFill>
                <a:latin typeface="Calibri" panose="020F0502020204030204" pitchFamily="34" charset="0"/>
              </a:rPr>
              <a:t>.)</a:t>
            </a:r>
          </a:p>
        </p:txBody>
      </p:sp>
      <p:sp>
        <p:nvSpPr>
          <p:cNvPr id="3" name="Rectangle 2"/>
          <p:cNvSpPr/>
          <p:nvPr/>
        </p:nvSpPr>
        <p:spPr>
          <a:xfrm>
            <a:off x="4803180" y="3199178"/>
            <a:ext cx="4181467" cy="2031325"/>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Sensor information (type of equipment used, e.g. tipping bucket, SRG,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Dates</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absolute </a:t>
            </a:r>
            <a:r>
              <a:rPr lang="en-US" dirty="0">
                <a:solidFill>
                  <a:srgbClr val="000000"/>
                </a:solidFill>
                <a:latin typeface="Calibri" panose="020F0502020204030204" pitchFamily="34" charset="0"/>
              </a:rPr>
              <a:t>dates </a:t>
            </a:r>
            <a:r>
              <a:rPr lang="en-US" dirty="0" smtClean="0">
                <a:solidFill>
                  <a:srgbClr val="000000"/>
                </a:solidFill>
                <a:latin typeface="Calibri" panose="020F0502020204030204" pitchFamily="34" charset="0"/>
              </a:rPr>
              <a:t>(site)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195245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9280478" cy="2031325"/>
          </a:xfrm>
          <a:prstGeom prst="rect">
            <a:avLst/>
          </a:prstGeom>
        </p:spPr>
        <p:txBody>
          <a:bodyPr wrap="square">
            <a:spAutoFit/>
          </a:bodyPr>
          <a:lstStyle/>
          <a:p>
            <a:r>
              <a:rPr lang="en-US" b="1" dirty="0" smtClean="0"/>
              <a:t>What is it?</a:t>
            </a:r>
          </a:p>
          <a:p>
            <a:pPr marL="285750" indent="-285750">
              <a:buFont typeface="Arial" panose="020B0604020202020204" pitchFamily="34" charset="0"/>
              <a:buChar char="•"/>
            </a:pPr>
            <a:r>
              <a:rPr lang="en-US" dirty="0" smtClean="0"/>
              <a:t>A tool </a:t>
            </a:r>
            <a:r>
              <a:rPr lang="en-US" dirty="0"/>
              <a:t>for locating, mapping, and gathering environmental 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endParaRPr lang="en-US" dirty="0"/>
          </a:p>
          <a:p>
            <a:pPr marL="285750" indent="-285750">
              <a:buFont typeface="Arial" panose="020B0604020202020204" pitchFamily="34" charset="0"/>
              <a:buChar char="•"/>
            </a:pPr>
            <a:endParaRPr lang="en-US" dirty="0" smtClean="0"/>
          </a:p>
          <a:p>
            <a:endParaRPr lang="en-US" dirty="0" smtClean="0"/>
          </a:p>
          <a:p>
            <a:endParaRPr lang="en-US" dirty="0"/>
          </a:p>
        </p:txBody>
      </p:sp>
      <p:pic>
        <p:nvPicPr>
          <p:cNvPr id="5" name="Picture 4"/>
          <p:cNvPicPr>
            <a:picLocks noChangeAspect="1"/>
          </p:cNvPicPr>
          <p:nvPr/>
        </p:nvPicPr>
        <p:blipFill>
          <a:blip r:embed="rId3"/>
          <a:stretch>
            <a:fillRect/>
          </a:stretch>
        </p:blipFill>
        <p:spPr>
          <a:xfrm>
            <a:off x="1028977" y="1979526"/>
            <a:ext cx="6917660" cy="3942049"/>
          </a:xfrm>
          <a:prstGeom prst="rect">
            <a:avLst/>
          </a:prstGeom>
        </p:spPr>
      </p:pic>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pic>
        <p:nvPicPr>
          <p:cNvPr id="2" name="Picture 1"/>
          <p:cNvPicPr>
            <a:picLocks noChangeAspect="1"/>
          </p:cNvPicPr>
          <p:nvPr/>
        </p:nvPicPr>
        <p:blipFill>
          <a:blip r:embed="rId3"/>
          <a:stretch>
            <a:fillRect/>
          </a:stretch>
        </p:blipFill>
        <p:spPr>
          <a:xfrm>
            <a:off x="295940" y="934447"/>
            <a:ext cx="5393660" cy="4922742"/>
          </a:xfrm>
          <a:prstGeom prst="rect">
            <a:avLst/>
          </a:prstGeom>
        </p:spPr>
      </p:pic>
      <p:sp>
        <p:nvSpPr>
          <p:cNvPr id="10" name="Rectangle 9"/>
          <p:cNvSpPr/>
          <p:nvPr/>
        </p:nvSpPr>
        <p:spPr>
          <a:xfrm>
            <a:off x="5896039" y="74707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a:t>Network type</a:t>
            </a:r>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1957247">
            <a:off x="5194299" y="4470400"/>
            <a:ext cx="787400"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956650"/>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Tree>
    <p:extLst>
      <p:ext uri="{BB962C8B-B14F-4D97-AF65-F5344CB8AC3E}">
        <p14:creationId xmlns:p14="http://schemas.microsoft.com/office/powerpoint/2010/main" val="28148704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a:t>
            </a:r>
            <a:r>
              <a:rPr lang="en-US" sz="3600" i="1" dirty="0" smtClean="0"/>
              <a:t>Database</a:t>
            </a:r>
            <a:endParaRPr lang="en-US" sz="3600" i="1" dirty="0"/>
          </a:p>
        </p:txBody>
      </p:sp>
      <p:sp>
        <p:nvSpPr>
          <p:cNvPr id="7" name="Rectangle 6"/>
          <p:cNvSpPr/>
          <p:nvPr/>
        </p:nvSpPr>
        <p:spPr>
          <a:xfrm>
            <a:off x="122830" y="747078"/>
            <a:ext cx="9021170" cy="2031325"/>
          </a:xfrm>
          <a:prstGeom prst="rect">
            <a:avLst/>
          </a:prstGeom>
        </p:spPr>
        <p:txBody>
          <a:bodyPr wrap="square">
            <a:spAutoFit/>
          </a:bodyPr>
          <a:lstStyle/>
          <a:p>
            <a:r>
              <a:rPr lang="en-US" dirty="0" smtClean="0">
                <a:solidFill>
                  <a:srgbClr val="444444"/>
                </a:solidFill>
                <a:latin typeface="Source Sans Pro"/>
              </a:rPr>
              <a:t>Currently comprises 456 n-grams pertaining to environmental data.  The database (usually) grows when metadata from additional networks are added. </a:t>
            </a:r>
            <a:endParaRPr lang="en-US" dirty="0">
              <a:solidFill>
                <a:srgbClr val="444444"/>
              </a:solidFill>
              <a:latin typeface="Source Sans Pro"/>
            </a:endParaRP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spTree>
    <p:extLst>
      <p:ext uri="{BB962C8B-B14F-4D97-AF65-F5344CB8AC3E}">
        <p14:creationId xmlns:p14="http://schemas.microsoft.com/office/powerpoint/2010/main" val="41806793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FDE722-280F-4BD7-A9F5-DA157BE8E932}">
  <ds:schemaRefs>
    <ds:schemaRef ds:uri="http://schemas.microsoft.com/office/2006/documentManagement/types"/>
    <ds:schemaRef ds:uri="http://schemas.microsoft.com/sharepoint/v3"/>
    <ds:schemaRef ds:uri="http://purl.org/dc/terms/"/>
    <ds:schemaRef ds:uri="42d4191b-ef87-40f8-a2ec-45b7baf1e568"/>
    <ds:schemaRef ds:uri="http://schemas.microsoft.com/office/2006/metadata/properties"/>
    <ds:schemaRef ds:uri="http://www.w3.org/XML/1998/namespace"/>
    <ds:schemaRef ds:uri="0bbea745-dd87-4d8f-af52-8a14390709bb"/>
    <ds:schemaRef ds:uri="http://purl.org/dc/dcmityp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8761D379-E87B-4DA9-96C4-499F0D311E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1071</TotalTime>
  <Words>778</Words>
  <Application>Microsoft Office PowerPoint</Application>
  <PresentationFormat>On-screen Show (4:3)</PresentationFormat>
  <Paragraphs>172</Paragraphs>
  <Slides>19</Slides>
  <Notes>19</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Lato</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82</cp:revision>
  <dcterms:created xsi:type="dcterms:W3CDTF">2018-01-02T16:23:22Z</dcterms:created>
  <dcterms:modified xsi:type="dcterms:W3CDTF">2018-01-05T00:17:37Z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